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mbria" panose="02040503050406030204" pitchFamily="18" charset="0"/>
      <p:regular r:id="rId18"/>
      <p:bold r:id="rId19"/>
      <p:italic r:id="rId20"/>
      <p:boldItalic r:id="rId21"/>
    </p:embeddedFont>
    <p:embeddedFont>
      <p:font typeface="Comic Sans MS" panose="030F0702030302020204" pitchFamily="66" charset="0"/>
      <p:regular r:id="rId22"/>
      <p:bold r:id="rId23"/>
      <p:italic r:id="rId24"/>
      <p:boldItalic r:id="rId25"/>
    </p:embeddedFont>
    <p:embeddedFont>
      <p:font typeface="Franklin Gothic Heavy" panose="020B0903020102020204" pitchFamily="34"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2831A2"/>
    <a:srgbClr val="883C84"/>
    <a:srgbClr val="461B49"/>
    <a:srgbClr val="963488"/>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38" autoAdjust="0"/>
    <p:restoredTop sz="75290" autoAdjust="0"/>
  </p:normalViewPr>
  <p:slideViewPr>
    <p:cSldViewPr>
      <p:cViewPr varScale="1">
        <p:scale>
          <a:sx n="51" d="100"/>
          <a:sy n="51" d="100"/>
        </p:scale>
        <p:origin x="269"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Prakash and today I will be presenting to you the results of the Data Analysis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for listening with patience, and now If anyone of you have any question, I would like to address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all important results and I will present them as a series of insights and visualizations from our analysis.</a:t>
            </a:r>
          </a:p>
          <a:p>
            <a:pPr lvl="0"/>
            <a:endParaRPr lang="en-US" dirty="0"/>
          </a:p>
          <a:p>
            <a:pPr lvl="0"/>
            <a:r>
              <a:rPr lang="en-US" dirty="0"/>
              <a:t>To wrap up, I will summarize and then we will be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months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a:t>
            </a:r>
          </a:p>
          <a:p>
            <a:pPr lvl="0"/>
            <a:r>
              <a:rPr lang="en-US" dirty="0"/>
              <a:t>Secondary we will be guiding you through a successful IPO, of which we have deep expertise and knowledge of within our team.</a:t>
            </a:r>
          </a:p>
          <a:p>
            <a:pPr lvl="0"/>
            <a:r>
              <a:rPr lang="en-US" dirty="0"/>
              <a:t>And finally, we have conducted an analysis of your data to find insights regarding your top 5 most popular categories of content.</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 lakh posts per day which amounts to 3 crore 65 lakhs posts every year, of which, this is all unstructured data making it very hard to make sense of.</a:t>
            </a:r>
          </a:p>
          <a:p>
            <a:pPr lvl="0"/>
            <a:endParaRPr lang="en-US" dirty="0"/>
          </a:p>
          <a:p>
            <a:pPr lvl="0"/>
            <a:r>
              <a:rPr lang="en-US" dirty="0"/>
              <a:t>In these days and ages,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Prakash who was solely responsible for taking leadership guidance and delivering high quality insights from the raw datasets and turning these into business decisions.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Animals and Science.</a:t>
            </a:r>
          </a:p>
          <a:p>
            <a:pPr lvl="0"/>
            <a:endParaRPr lang="en-US" dirty="0"/>
          </a:p>
          <a:p>
            <a:pPr lvl="0"/>
            <a:r>
              <a:rPr lang="en-US" dirty="0"/>
              <a:t>As well as this, there was 1897 posts from just the Animal category alone! People obviously really like animals!</a:t>
            </a:r>
          </a:p>
          <a:p>
            <a:pPr lvl="0"/>
            <a:endParaRPr lang="en-US" dirty="0"/>
          </a:p>
          <a:p>
            <a:pPr lvl="0"/>
            <a:r>
              <a:rPr lang="en-US" dirty="0"/>
              <a:t>And, also the most common month for users to post within was January,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a:t>
            </a:r>
          </a:p>
          <a:p>
            <a:pPr lvl="0"/>
            <a:endParaRPr lang="en-US" dirty="0"/>
          </a:p>
          <a:p>
            <a:pPr lvl="0"/>
            <a:r>
              <a:rPr lang="en-US" dirty="0"/>
              <a:t>Animals had an aggregate popularity score of almost 76 thousand. It is very interesting to see both food and cooking within the top 5, it really shows what people enjoy consuming as content. But, also interesting to see science too. Clearly users favor "real-life" content on this platform.</a:t>
            </a:r>
          </a:p>
          <a:p>
            <a:pPr lvl="0"/>
            <a:endParaRPr lang="en-US" dirty="0"/>
          </a:p>
          <a:p>
            <a:pPr lvl="0"/>
            <a:r>
              <a:rPr lang="en-US" dirty="0"/>
              <a:t>Furthermore, technology is an interesting category because it develops each and everyday. This presents a huge opportunity for you to differentiate your platform and to run specific content or events linked to this new updates.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animals only outperforms science by 1.1% within the top 5.</a:t>
            </a:r>
          </a:p>
          <a:p>
            <a:pPr lvl="0"/>
            <a:endParaRPr lang="en-US" dirty="0"/>
          </a:p>
          <a:p>
            <a:pPr lvl="0"/>
            <a:r>
              <a:rPr lang="en-US" dirty="0"/>
              <a:t>However, the difference between the 4th most popular, technology, and the 5th most popular, food, is much smaller at 0.6%</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2.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3.svg"/><Relationship Id="rId5"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jfif"/><Relationship Id="rId3" Type="http://schemas.openxmlformats.org/officeDocument/2006/relationships/slideLayout" Target="../slideLayouts/slideLayout7.xml"/><Relationship Id="rId7" Type="http://schemas.openxmlformats.org/officeDocument/2006/relationships/image" Target="../media/image14.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11"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17.png"/><Relationship Id="rId4" Type="http://schemas.openxmlformats.org/officeDocument/2006/relationships/notesSlide" Target="../notesSlides/notesSlide5.xml"/><Relationship Id="rId9" Type="http://schemas.openxmlformats.org/officeDocument/2006/relationships/image" Target="../media/image16.jp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chemeClr val="tx1"/>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b="1" spc="-105" dirty="0">
                <a:solidFill>
                  <a:srgbClr val="FFFFFF"/>
                </a:solidFill>
                <a:latin typeface="Comic Sans MS" panose="030F0702030302020204" pitchFamily="66" charset="0"/>
              </a:rPr>
              <a:t>Data Analysis</a:t>
            </a:r>
          </a:p>
        </p:txBody>
      </p:sp>
      <p:pic>
        <p:nvPicPr>
          <p:cNvPr id="27" name="Recorded Sound">
            <a:hlinkClick r:id="" action="ppaction://media"/>
            <a:extLst>
              <a:ext uri="{FF2B5EF4-FFF2-40B4-BE49-F238E27FC236}">
                <a16:creationId xmlns:a16="http://schemas.microsoft.com/office/drawing/2014/main" id="{A3063EC7-313A-D62C-8A3B-59C35CEE21F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950771" y="9477304"/>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896"/>
    </mc:Choice>
    <mc:Fallback>
      <p:transition spd="slow" advTm="10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3"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2831A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8672767" y="3637449"/>
            <a:ext cx="942466" cy="3336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8641862" y="1466189"/>
            <a:ext cx="942466" cy="3336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8643868" y="6538207"/>
            <a:ext cx="942466" cy="333699"/>
          </a:xfrm>
          <a:prstGeom prst="rect">
            <a:avLst/>
          </a:prstGeom>
        </p:spPr>
      </p:pic>
      <p:pic>
        <p:nvPicPr>
          <p:cNvPr id="5" name="Picture 5"/>
          <p:cNvPicPr>
            <a:picLocks noChangeAspect="1"/>
          </p:cNvPicPr>
          <p:nvPr/>
        </p:nvPicPr>
        <p:blipFill>
          <a:blip r:embed="rId7"/>
          <a:srcRect l="4069" t="1617" r="4069" b="1617"/>
          <a:stretch>
            <a:fillRect/>
          </a:stretch>
        </p:blipFill>
        <p:spPr>
          <a:xfrm>
            <a:off x="3925947" y="1161805"/>
            <a:ext cx="5036754" cy="7963390"/>
          </a:xfrm>
          <a:prstGeom prst="rect">
            <a:avLst/>
          </a:prstGeom>
          <a:ln>
            <a:noFill/>
          </a:ln>
        </p:spPr>
      </p:pic>
      <p:sp>
        <p:nvSpPr>
          <p:cNvPr id="6" name="TextBox 6"/>
          <p:cNvSpPr txBox="1"/>
          <p:nvPr/>
        </p:nvSpPr>
        <p:spPr>
          <a:xfrm>
            <a:off x="457200" y="4539600"/>
            <a:ext cx="4703553" cy="1135824"/>
          </a:xfrm>
          <a:prstGeom prst="rect">
            <a:avLst/>
          </a:prstGeom>
        </p:spPr>
        <p:txBody>
          <a:bodyPr wrap="square" lIns="0" tIns="0" rIns="0" bIns="0" rtlCol="0" anchor="t">
            <a:spAutoFit/>
          </a:bodyPr>
          <a:lstStyle/>
          <a:p>
            <a:pPr>
              <a:lnSpc>
                <a:spcPts val="9600"/>
              </a:lnSpc>
            </a:pPr>
            <a:r>
              <a:rPr lang="en-US" sz="6600" spc="-80" dirty="0">
                <a:solidFill>
                  <a:schemeClr val="bg1"/>
                </a:solidFill>
                <a:latin typeface="Comic Sans MS" panose="030F0702030302020204" pitchFamily="66"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75568"/>
            <a:chOff x="0" y="-47625"/>
            <a:chExt cx="7569956" cy="1167424"/>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27809"/>
            </a:xfrm>
            <a:prstGeom prst="rect">
              <a:avLst/>
            </a:prstGeom>
          </p:spPr>
          <p:txBody>
            <a:bodyPr lIns="0" tIns="0" rIns="0" bIns="0" rtlCol="0" anchor="t">
              <a:spAutoFit/>
            </a:bodyPr>
            <a:lstStyle/>
            <a:p>
              <a:pPr>
                <a:lnSpc>
                  <a:spcPts val="2660"/>
                </a:lnSpc>
              </a:pPr>
              <a:endParaRPr lang="en-US" sz="1900" spc="-19" dirty="0">
                <a:solidFill>
                  <a:srgbClr val="000000"/>
                </a:solidFill>
                <a:latin typeface="Comic Sans MS" panose="030F0702030302020204" pitchFamily="66"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62007"/>
            </a:xfrm>
            <a:prstGeom prst="rect">
              <a:avLst/>
            </a:prstGeom>
          </p:spPr>
          <p:txBody>
            <a:bodyPr lIns="0" tIns="0" rIns="0" bIns="0" rtlCol="0" anchor="t">
              <a:spAutoFit/>
            </a:bodyPr>
            <a:lstStyle/>
            <a:p>
              <a:pPr>
                <a:lnSpc>
                  <a:spcPts val="2940"/>
                </a:lnSpc>
              </a:pPr>
              <a:endParaRPr lang="en-US" sz="2100" spc="-21" dirty="0">
                <a:solidFill>
                  <a:srgbClr val="000000"/>
                </a:solidFill>
                <a:latin typeface="Comic Sans MS" panose="030F0702030302020204" pitchFamily="66" charset="0"/>
              </a:endParaRPr>
            </a:p>
          </p:txBody>
        </p:sp>
      </p:grpSp>
      <p:sp>
        <p:nvSpPr>
          <p:cNvPr id="17" name="Rectangle 16"/>
          <p:cNvSpPr/>
          <p:nvPr/>
        </p:nvSpPr>
        <p:spPr>
          <a:xfrm>
            <a:off x="9296401" y="1161805"/>
            <a:ext cx="8458200" cy="7963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latin typeface="Comic Sans MS" panose="030F0702030302020204" pitchFamily="66" charset="0"/>
              </a:rPr>
              <a:t>ANALYSIS</a:t>
            </a:r>
          </a:p>
          <a:p>
            <a:pPr algn="just"/>
            <a:r>
              <a:rPr lang="en-IN" sz="2800" dirty="0">
                <a:latin typeface="Comic Sans MS" panose="030F0702030302020204" pitchFamily="66" charset="0"/>
              </a:rPr>
              <a:t>Animals and science are the two most popular categories of content showing that people enjoy “real-life” and “factual” content the most</a:t>
            </a:r>
          </a:p>
          <a:p>
            <a:pPr algn="just"/>
            <a:endParaRPr lang="en-IN" sz="2800" dirty="0">
              <a:latin typeface="Comic Sans MS" panose="030F0702030302020204" pitchFamily="66" charset="0"/>
            </a:endParaRPr>
          </a:p>
          <a:p>
            <a:pPr algn="ctr"/>
            <a:r>
              <a:rPr lang="en-IN" sz="3000" b="1" dirty="0">
                <a:latin typeface="Comic Sans MS" panose="030F0702030302020204" pitchFamily="66" charset="0"/>
              </a:rPr>
              <a:t>INSIGHT</a:t>
            </a:r>
          </a:p>
          <a:p>
            <a:pPr algn="just"/>
            <a:r>
              <a:rPr lang="en-IN" sz="2800" dirty="0">
                <a:latin typeface="Comic Sans MS" panose="030F0702030302020204" pitchFamily="66" charset="0"/>
              </a:rPr>
              <a:t>Food is a common theme with the top 5 categories with “Healthy Eating” ranking the highest. This may give an indication to the audience with your user base. You could use this insight to create a campaign and work with healthy eating brands to boost user engagement.</a:t>
            </a:r>
          </a:p>
          <a:p>
            <a:pPr algn="just"/>
            <a:endParaRPr lang="en-IN" sz="2800" dirty="0">
              <a:latin typeface="Comic Sans MS" panose="030F0702030302020204" pitchFamily="66" charset="0"/>
            </a:endParaRPr>
          </a:p>
          <a:p>
            <a:pPr algn="ctr"/>
            <a:r>
              <a:rPr lang="en-IN" sz="3000" b="1" dirty="0">
                <a:latin typeface="Comic Sans MS" panose="030F0702030302020204" pitchFamily="66" charset="0"/>
              </a:rPr>
              <a:t>NEXT STEPS</a:t>
            </a:r>
          </a:p>
          <a:p>
            <a:pPr algn="just"/>
            <a:r>
              <a:rPr lang="en-IN" sz="2800" dirty="0">
                <a:latin typeface="Comic Sans MS" panose="030F0702030302020204" pitchFamily="66" charset="0"/>
              </a:rPr>
              <a:t>This ad-hoc analysis is insightful, but it’s time to take this analysis into large scale production for real-time understanding of your business. We can show you how to do this.</a:t>
            </a:r>
          </a:p>
          <a:p>
            <a:pPr algn="ctr"/>
            <a:endParaRPr lang="en-IN" sz="2800" dirty="0">
              <a:latin typeface="Comic Sans MS" panose="030F0702030302020204" pitchFamily="66" charset="0"/>
            </a:endParaRPr>
          </a:p>
        </p:txBody>
      </p:sp>
      <p:pic>
        <p:nvPicPr>
          <p:cNvPr id="18" name="Recorded Sound">
            <a:hlinkClick r:id="" action="ppaction://media"/>
            <a:extLst>
              <a:ext uri="{FF2B5EF4-FFF2-40B4-BE49-F238E27FC236}">
                <a16:creationId xmlns:a16="http://schemas.microsoft.com/office/drawing/2014/main" id="{D2BFC171-BE7A-AB06-1061-DCE118B14FB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10919" y="94814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034"/>
    </mc:Choice>
    <mc:Fallback xmlns="">
      <p:transition spd="slow" advTm="52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08"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3" name="Group 3"/>
          <p:cNvGrpSpPr/>
          <p:nvPr/>
        </p:nvGrpSpPr>
        <p:grpSpPr>
          <a:xfrm>
            <a:off x="670701" y="3723857"/>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Comic Sans MS" panose="030F0702030302020204" pitchFamily="66"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24" name="Recorded Sound">
            <a:hlinkClick r:id="" action="ppaction://media"/>
            <a:extLst>
              <a:ext uri="{FF2B5EF4-FFF2-40B4-BE49-F238E27FC236}">
                <a16:creationId xmlns:a16="http://schemas.microsoft.com/office/drawing/2014/main" id="{EDC6E2E1-FCFD-8624-3965-6573AB42F2D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251045" y="9486184"/>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535"/>
    </mc:Choice>
    <mc:Fallback xmlns="">
      <p:transition spd="slow" advTm="10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2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2921591" y="3285300"/>
            <a:ext cx="8673443" cy="4822423"/>
            <a:chOff x="0" y="0"/>
            <a:chExt cx="11564591" cy="4037526"/>
          </a:xfrm>
        </p:grpSpPr>
        <p:sp>
          <p:nvSpPr>
            <p:cNvPr id="3" name="TextBox 3"/>
            <p:cNvSpPr txBox="1"/>
            <p:nvPr/>
          </p:nvSpPr>
          <p:spPr>
            <a:xfrm>
              <a:off x="0" y="0"/>
              <a:ext cx="11564591" cy="1030731"/>
            </a:xfrm>
            <a:prstGeom prst="rect">
              <a:avLst/>
            </a:prstGeom>
          </p:spPr>
          <p:txBody>
            <a:bodyPr lIns="0" tIns="0" rIns="0" bIns="0" rtlCol="0" anchor="t">
              <a:spAutoFit/>
            </a:bodyPr>
            <a:lstStyle/>
            <a:p>
              <a:pPr>
                <a:lnSpc>
                  <a:spcPts val="9600"/>
                </a:lnSpc>
              </a:pPr>
              <a:r>
                <a:rPr lang="en-US" sz="8000" spc="-80" dirty="0">
                  <a:solidFill>
                    <a:schemeClr val="accent2">
                      <a:lumMod val="20000"/>
                      <a:lumOff val="80000"/>
                    </a:schemeClr>
                  </a:solidFill>
                  <a:latin typeface="Franklin Gothic Heavy" panose="020B0903020102020204" pitchFamily="34" charset="0"/>
                </a:rPr>
                <a:t>Today's</a:t>
              </a:r>
              <a:r>
                <a:rPr lang="en-US" sz="8000" spc="-80" dirty="0">
                  <a:solidFill>
                    <a:srgbClr val="000000"/>
                  </a:solidFill>
                  <a:latin typeface="Franklin Gothic Heavy" panose="020B0903020102020204" pitchFamily="34" charset="0"/>
                </a:rPr>
                <a:t> </a:t>
              </a:r>
              <a:r>
                <a:rPr lang="en-US" sz="8000" spc="-80" dirty="0">
                  <a:solidFill>
                    <a:schemeClr val="accent2">
                      <a:lumMod val="20000"/>
                      <a:lumOff val="80000"/>
                    </a:schemeClr>
                  </a:solidFill>
                  <a:latin typeface="Franklin Gothic Heavy" panose="020B0903020102020204" pitchFamily="34" charset="0"/>
                </a:rPr>
                <a:t>Agenda</a:t>
              </a:r>
            </a:p>
          </p:txBody>
        </p:sp>
        <p:sp>
          <p:nvSpPr>
            <p:cNvPr id="4" name="TextBox 4"/>
            <p:cNvSpPr txBox="1"/>
            <p:nvPr/>
          </p:nvSpPr>
          <p:spPr>
            <a:xfrm>
              <a:off x="0" y="2298166"/>
              <a:ext cx="11564591" cy="1739360"/>
            </a:xfrm>
            <a:prstGeom prst="rect">
              <a:avLst/>
            </a:prstGeom>
          </p:spPr>
          <p:txBody>
            <a:bodyPr lIns="0" tIns="0" rIns="0" bIns="0" rtlCol="0" anchor="t">
              <a:spAutoFit/>
            </a:bodyPr>
            <a:lstStyle/>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Project recap</a:t>
              </a:r>
            </a:p>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Problem</a:t>
              </a:r>
            </a:p>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The Analytics team</a:t>
              </a:r>
            </a:p>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Process</a:t>
              </a:r>
            </a:p>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Insights</a:t>
              </a:r>
            </a:p>
            <a:p>
              <a:pPr>
                <a:lnSpc>
                  <a:spcPts val="2660"/>
                </a:lnSpc>
              </a:pPr>
              <a:r>
                <a:rPr lang="en-US" sz="3200" spc="-19" dirty="0">
                  <a:solidFill>
                    <a:schemeClr val="accent2">
                      <a:lumMod val="20000"/>
                      <a:lumOff val="80000"/>
                    </a:schemeClr>
                  </a:solidFill>
                  <a:latin typeface="Cambria" panose="02040503050406030204" pitchFamily="18" charset="0"/>
                  <a:ea typeface="Cambria" panose="02040503050406030204" pitchFamily="18"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593655"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1248820"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3" name="Recorded Sound">
            <a:hlinkClick r:id="" action="ppaction://media"/>
            <a:extLst>
              <a:ext uri="{FF2B5EF4-FFF2-40B4-BE49-F238E27FC236}">
                <a16:creationId xmlns:a16="http://schemas.microsoft.com/office/drawing/2014/main" id="{6FCC91F3-15D6-6AE1-1B34-78A7852EC66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648977"/>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233"/>
    </mc:Choice>
    <mc:Fallback xmlns="">
      <p:transition spd="slow" advTm="5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72"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5257800" y="1929512"/>
            <a:ext cx="10987037" cy="6275832"/>
          </a:xfrm>
          <a:prstGeom prst="rect">
            <a:avLst/>
          </a:prstGeom>
          <a:solidFill>
            <a:schemeClr val="tx1"/>
          </a:solidFill>
        </p:spPr>
        <p:txBody>
          <a:bodyPr anchor="t"/>
          <a:lstStyle/>
          <a:p>
            <a:pPr algn="ctr"/>
            <a:endParaRPr lang="en-IN" dirty="0">
              <a:latin typeface="Comic Sans MS" panose="030F0702030302020204" pitchFamily="66" charset="0"/>
            </a:endParaRPr>
          </a:p>
          <a:p>
            <a:pPr algn="ctr"/>
            <a:endParaRPr lang="en-IN" sz="2800" dirty="0">
              <a:latin typeface="Comic Sans MS" panose="030F0702030302020204" pitchFamily="66" charset="0"/>
            </a:endParaRPr>
          </a:p>
          <a:p>
            <a:pPr algn="ctr"/>
            <a:r>
              <a:rPr lang="en-IN" sz="2800" dirty="0">
                <a:latin typeface="Comic Sans MS" panose="030F0702030302020204" pitchFamily="66" charset="0"/>
              </a:rPr>
              <a:t>      </a:t>
            </a:r>
            <a:r>
              <a:rPr lang="en-IN" sz="2800" dirty="0">
                <a:solidFill>
                  <a:schemeClr val="accent2">
                    <a:lumMod val="20000"/>
                    <a:lumOff val="80000"/>
                  </a:schemeClr>
                </a:solidFill>
                <a:latin typeface="Comic Sans MS" panose="030F0702030302020204" pitchFamily="66" charset="0"/>
              </a:rPr>
              <a:t>Social Buzz is a fast-growing technology unicorn </a:t>
            </a:r>
          </a:p>
          <a:p>
            <a:pPr algn="ctr"/>
            <a:r>
              <a:rPr lang="en-IN" sz="2800" dirty="0">
                <a:solidFill>
                  <a:schemeClr val="accent2">
                    <a:lumMod val="20000"/>
                    <a:lumOff val="80000"/>
                  </a:schemeClr>
                </a:solidFill>
                <a:latin typeface="Comic Sans MS" panose="030F0702030302020204" pitchFamily="66" charset="0"/>
              </a:rPr>
              <a:t>    that need  to adapt quickly to it’s global scale.</a:t>
            </a:r>
          </a:p>
          <a:p>
            <a:pPr algn="ctr"/>
            <a:r>
              <a:rPr lang="en-IN" sz="2800" dirty="0">
                <a:solidFill>
                  <a:schemeClr val="accent2">
                    <a:lumMod val="20000"/>
                    <a:lumOff val="80000"/>
                  </a:schemeClr>
                </a:solidFill>
                <a:latin typeface="Comic Sans MS" panose="030F0702030302020204" pitchFamily="66" charset="0"/>
              </a:rPr>
              <a:t>         Accenture has begun a 3 months  POC focusing on </a:t>
            </a:r>
          </a:p>
          <a:p>
            <a:pPr algn="ctr"/>
            <a:r>
              <a:rPr lang="en-IN" sz="2800" dirty="0">
                <a:solidFill>
                  <a:schemeClr val="accent2">
                    <a:lumMod val="20000"/>
                    <a:lumOff val="80000"/>
                  </a:schemeClr>
                </a:solidFill>
                <a:latin typeface="Comic Sans MS" panose="030F0702030302020204" pitchFamily="66" charset="0"/>
              </a:rPr>
              <a:t>these tasks: </a:t>
            </a:r>
          </a:p>
          <a:p>
            <a:pPr algn="ctr"/>
            <a:endParaRPr lang="en-IN" sz="2800" dirty="0">
              <a:solidFill>
                <a:schemeClr val="accent2">
                  <a:lumMod val="20000"/>
                  <a:lumOff val="80000"/>
                </a:schemeClr>
              </a:solidFill>
              <a:latin typeface="Comic Sans MS" panose="030F0702030302020204" pitchFamily="66" charset="0"/>
            </a:endParaRPr>
          </a:p>
          <a:p>
            <a:pPr marL="3028950" lvl="6" indent="-285750">
              <a:buFont typeface="Arial" panose="020B0604020202020204" pitchFamily="34" charset="0"/>
              <a:buChar char="•"/>
            </a:pPr>
            <a:r>
              <a:rPr lang="en-IN" sz="2800" dirty="0">
                <a:solidFill>
                  <a:schemeClr val="accent2">
                    <a:lumMod val="20000"/>
                    <a:lumOff val="80000"/>
                  </a:schemeClr>
                </a:solidFill>
                <a:latin typeface="Comic Sans MS" panose="030F0702030302020204" pitchFamily="66" charset="0"/>
              </a:rPr>
              <a:t>An audit of Social Buzz’s big data practice</a:t>
            </a:r>
          </a:p>
          <a:p>
            <a:pPr marL="3028950" lvl="6" indent="-285750">
              <a:buFont typeface="Arial" panose="020B0604020202020204" pitchFamily="34" charset="0"/>
              <a:buChar char="•"/>
            </a:pPr>
            <a:r>
              <a:rPr lang="en-IN" sz="2800" dirty="0">
                <a:solidFill>
                  <a:schemeClr val="accent2">
                    <a:lumMod val="20000"/>
                    <a:lumOff val="80000"/>
                  </a:schemeClr>
                </a:solidFill>
                <a:latin typeface="Comic Sans MS" panose="030F0702030302020204" pitchFamily="66" charset="0"/>
              </a:rPr>
              <a:t>Recommendations for a successful IPO</a:t>
            </a:r>
          </a:p>
          <a:p>
            <a:pPr marL="3028950" lvl="6" indent="-285750">
              <a:buFont typeface="Arial" panose="020B0604020202020204" pitchFamily="34" charset="0"/>
              <a:buChar char="•"/>
            </a:pPr>
            <a:r>
              <a:rPr lang="en-IN" sz="2800" dirty="0">
                <a:solidFill>
                  <a:schemeClr val="accent2">
                    <a:lumMod val="20000"/>
                    <a:lumOff val="80000"/>
                  </a:schemeClr>
                </a:solidFill>
                <a:latin typeface="Comic Sans MS" panose="030F0702030302020204" pitchFamily="66" charset="0"/>
              </a:rPr>
              <a:t>Analysis to find Social Buzz’s top 5 most popular categories of content</a:t>
            </a:r>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118156" y="1833596"/>
            <a:ext cx="6453903" cy="6467663"/>
          </a:xfrm>
          <a:prstGeom prst="rect">
            <a:avLst/>
          </a:prstGeom>
        </p:spPr>
      </p:pic>
      <p:sp>
        <p:nvSpPr>
          <p:cNvPr id="33" name="TextBox 33"/>
          <p:cNvSpPr txBox="1"/>
          <p:nvPr/>
        </p:nvSpPr>
        <p:spPr>
          <a:xfrm>
            <a:off x="2209801" y="3935700"/>
            <a:ext cx="4323698" cy="2462213"/>
          </a:xfrm>
          <a:prstGeom prst="rect">
            <a:avLst/>
          </a:prstGeom>
        </p:spPr>
        <p:txBody>
          <a:bodyPr wrap="square" lIns="0" tIns="0" rIns="0" bIns="0" rtlCol="0" anchor="t">
            <a:spAutoFit/>
          </a:bodyPr>
          <a:lstStyle/>
          <a:p>
            <a:pPr algn="ctr">
              <a:lnSpc>
                <a:spcPts val="9600"/>
              </a:lnSpc>
            </a:pPr>
            <a:r>
              <a:rPr lang="en-US" sz="8000" b="1" spc="-80" dirty="0">
                <a:solidFill>
                  <a:srgbClr val="FFFFFF"/>
                </a:solidFill>
                <a:latin typeface="Comic Sans MS" panose="030F0702030302020204" pitchFamily="66" charset="0"/>
              </a:rPr>
              <a:t>Project</a:t>
            </a:r>
          </a:p>
          <a:p>
            <a:pPr algn="ctr">
              <a:lnSpc>
                <a:spcPts val="9600"/>
              </a:lnSpc>
            </a:pPr>
            <a:r>
              <a:rPr lang="en-US" sz="8000" b="1" spc="-80" dirty="0">
                <a:solidFill>
                  <a:srgbClr val="FFFFFF"/>
                </a:solidFill>
                <a:latin typeface="Comic Sans MS" panose="030F0702030302020204" pitchFamily="66" charset="0"/>
              </a:rPr>
              <a:t> Recap</a:t>
            </a:r>
          </a:p>
        </p:txBody>
      </p:sp>
      <p:pic>
        <p:nvPicPr>
          <p:cNvPr id="34" name="Recorded Sound">
            <a:hlinkClick r:id="" action="ppaction://media"/>
            <a:extLst>
              <a:ext uri="{FF2B5EF4-FFF2-40B4-BE49-F238E27FC236}">
                <a16:creationId xmlns:a16="http://schemas.microsoft.com/office/drawing/2014/main" id="{797C6EF6-E565-8AD9-40C1-F8D6B2143ED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8516600" y="9725260"/>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077"/>
    </mc:Choice>
    <mc:Fallback xmlns="">
      <p:transition spd="slow" advTm="53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218"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b="1" spc="-80" dirty="0">
                <a:solidFill>
                  <a:srgbClr val="FFFFFF"/>
                </a:solidFill>
                <a:latin typeface="Comic Sans MS" panose="030F0702030302020204" pitchFamily="66" charset="0"/>
              </a:rPr>
              <a:t>Problem</a:t>
            </a:r>
          </a:p>
        </p:txBody>
      </p:sp>
      <p:sp>
        <p:nvSpPr>
          <p:cNvPr id="22" name="Rectangle 21"/>
          <p:cNvSpPr/>
          <p:nvPr/>
        </p:nvSpPr>
        <p:spPr>
          <a:xfrm>
            <a:off x="2590574" y="4993655"/>
            <a:ext cx="5901858" cy="3541804"/>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3600" b="1" dirty="0">
                <a:latin typeface="Comic Sans MS" panose="030F0702030302020204" pitchFamily="66" charset="0"/>
              </a:rPr>
              <a:t>Over 100,000 posts per day</a:t>
            </a:r>
          </a:p>
          <a:p>
            <a:pPr marL="285750" indent="-285750">
              <a:buFont typeface="Arial" panose="020B0604020202020204" pitchFamily="34" charset="0"/>
              <a:buChar char="•"/>
            </a:pPr>
            <a:endParaRPr lang="en-IN" sz="3600" b="1" dirty="0">
              <a:latin typeface="Comic Sans MS" panose="030F0702030302020204" pitchFamily="66" charset="0"/>
            </a:endParaRPr>
          </a:p>
          <a:p>
            <a:pPr marL="285750" indent="-285750">
              <a:buFont typeface="Arial" panose="020B0604020202020204" pitchFamily="34" charset="0"/>
              <a:buChar char="•"/>
            </a:pPr>
            <a:r>
              <a:rPr lang="en-IN" sz="3600" b="1" dirty="0">
                <a:latin typeface="Comic Sans MS" panose="030F0702030302020204" pitchFamily="66" charset="0"/>
              </a:rPr>
              <a:t>36,500,000 pieces of content per year!</a:t>
            </a:r>
          </a:p>
          <a:p>
            <a:pPr marL="285750" indent="-285750">
              <a:buFont typeface="Arial" panose="020B0604020202020204" pitchFamily="34" charset="0"/>
              <a:buChar char="•"/>
            </a:pPr>
            <a:r>
              <a:rPr lang="en-IN" b="1" dirty="0">
                <a:latin typeface="Comic Sans MS" panose="030F0702030302020204" pitchFamily="66" charset="0"/>
              </a:rPr>
              <a:t> </a:t>
            </a:r>
          </a:p>
        </p:txBody>
      </p:sp>
      <p:pic>
        <p:nvPicPr>
          <p:cNvPr id="23" name="Recorded Sound">
            <a:hlinkClick r:id="" action="ppaction://media"/>
            <a:extLst>
              <a:ext uri="{FF2B5EF4-FFF2-40B4-BE49-F238E27FC236}">
                <a16:creationId xmlns:a16="http://schemas.microsoft.com/office/drawing/2014/main" id="{2B1571C6-08E1-5C45-9FC4-C3B7537368A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495696" y="9474388"/>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7583"/>
    </mc:Choice>
    <mc:Fallback xmlns="">
      <p:transition spd="slow" advTm="77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43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33600"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5843" y="742753"/>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b="1" spc="-80" dirty="0">
                <a:solidFill>
                  <a:srgbClr val="000000"/>
                </a:solidFill>
                <a:latin typeface="Comic Sans MS" panose="030F0702030302020204" pitchFamily="66" charset="0"/>
              </a:rPr>
              <a:t>The Analytics team</a:t>
            </a:r>
          </a:p>
        </p:txBody>
      </p:sp>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40263" y="764910"/>
            <a:ext cx="2187333" cy="2325263"/>
          </a:xfrm>
          <a:prstGeom prst="rect">
            <a:avLst/>
          </a:prstGeom>
        </p:spPr>
      </p:pic>
      <p:pic>
        <p:nvPicPr>
          <p:cNvPr id="33" name="Picture 32"/>
          <p:cNvPicPr>
            <a:picLocks noChangeAspect="1"/>
          </p:cNvPicPr>
          <p:nvPr/>
        </p:nvPicPr>
        <p:blipFill rotWithShape="1">
          <a:blip r:embed="rId9">
            <a:extLst>
              <a:ext uri="{28A0092B-C50C-407E-A947-70E740481C1C}">
                <a14:useLocalDpi xmlns:a14="http://schemas.microsoft.com/office/drawing/2010/main" val="0"/>
              </a:ext>
            </a:extLst>
          </a:blip>
          <a:srcRect l="32641" t="-45426" r="35806" b="70213"/>
          <a:stretch/>
        </p:blipFill>
        <p:spPr>
          <a:xfrm>
            <a:off x="11663229" y="2313299"/>
            <a:ext cx="2209800" cy="6734067"/>
          </a:xfrm>
          <a:prstGeom prst="rect">
            <a:avLst/>
          </a:prstGeom>
        </p:spPr>
      </p:pic>
      <p:sp>
        <p:nvSpPr>
          <p:cNvPr id="35" name="Rectangle 34"/>
          <p:cNvSpPr/>
          <p:nvPr/>
        </p:nvSpPr>
        <p:spPr>
          <a:xfrm>
            <a:off x="14467296" y="782602"/>
            <a:ext cx="3211103" cy="2105390"/>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Comic Sans MS" panose="030F0702030302020204" pitchFamily="66" charset="0"/>
              </a:rPr>
              <a:t>ANDREW FLEMING</a:t>
            </a:r>
          </a:p>
          <a:p>
            <a:pPr algn="ctr"/>
            <a:r>
              <a:rPr lang="en-IN" sz="2800" b="1" dirty="0">
                <a:latin typeface="Comic Sans MS" panose="030F0702030302020204" pitchFamily="66" charset="0"/>
              </a:rPr>
              <a:t>Chief Technical Architect</a:t>
            </a:r>
          </a:p>
          <a:p>
            <a:pPr algn="ctr"/>
            <a:endParaRPr lang="en-IN" sz="2800" b="1" dirty="0">
              <a:latin typeface="Comic Sans MS" panose="030F0702030302020204" pitchFamily="66" charset="0"/>
            </a:endParaRPr>
          </a:p>
        </p:txBody>
      </p:sp>
      <p:sp>
        <p:nvSpPr>
          <p:cNvPr id="37" name="Rectangle 36"/>
          <p:cNvSpPr/>
          <p:nvPr/>
        </p:nvSpPr>
        <p:spPr>
          <a:xfrm>
            <a:off x="14401800" y="3771900"/>
            <a:ext cx="3276600" cy="2335592"/>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Comic Sans MS" panose="030F0702030302020204" pitchFamily="66" charset="0"/>
              </a:rPr>
              <a:t>MARCUS ROMPTON</a:t>
            </a:r>
          </a:p>
          <a:p>
            <a:pPr algn="ctr"/>
            <a:r>
              <a:rPr lang="en-IN" sz="2800" b="1" dirty="0">
                <a:latin typeface="Comic Sans MS" panose="030F0702030302020204" pitchFamily="66" charset="0"/>
              </a:rPr>
              <a:t>Senior Data Expert</a:t>
            </a:r>
          </a:p>
        </p:txBody>
      </p:sp>
      <p:sp>
        <p:nvSpPr>
          <p:cNvPr id="38" name="Rectangle 37"/>
          <p:cNvSpPr/>
          <p:nvPr/>
        </p:nvSpPr>
        <p:spPr>
          <a:xfrm>
            <a:off x="14401800" y="6943604"/>
            <a:ext cx="3276600" cy="2123082"/>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Comic Sans MS" panose="030F0702030302020204" pitchFamily="66" charset="0"/>
              </a:rPr>
              <a:t>Prakash</a:t>
            </a:r>
          </a:p>
          <a:p>
            <a:pPr algn="ctr"/>
            <a:r>
              <a:rPr lang="en-IN" sz="2800" b="1" dirty="0">
                <a:latin typeface="Comic Sans MS" panose="030F0702030302020204" pitchFamily="66" charset="0"/>
              </a:rPr>
              <a:t>Data Analyst</a:t>
            </a:r>
          </a:p>
          <a:p>
            <a:pPr algn="ctr"/>
            <a:endParaRPr lang="en-IN" b="1" dirty="0">
              <a:latin typeface="Comic Sans MS" panose="030F0702030302020204" pitchFamily="66" charset="0"/>
            </a:endParaRPr>
          </a:p>
        </p:txBody>
      </p:sp>
      <p:sp>
        <p:nvSpPr>
          <p:cNvPr id="36" name="Oval 35">
            <a:extLst>
              <a:ext uri="{FF2B5EF4-FFF2-40B4-BE49-F238E27FC236}">
                <a16:creationId xmlns:a16="http://schemas.microsoft.com/office/drawing/2014/main" id="{18BEF184-F544-282A-1302-0FAAC4D915F9}"/>
              </a:ext>
            </a:extLst>
          </p:cNvPr>
          <p:cNvSpPr/>
          <p:nvPr/>
        </p:nvSpPr>
        <p:spPr>
          <a:xfrm>
            <a:off x="11440263" y="3796332"/>
            <a:ext cx="2206626" cy="2054912"/>
          </a:xfrm>
          <a:prstGeom prst="ellipse">
            <a:avLst/>
          </a:prstGeom>
          <a:blipFill>
            <a:blip r:embed="rId10"/>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pic>
        <p:nvPicPr>
          <p:cNvPr id="23" name="Recorded Sound">
            <a:hlinkClick r:id="" action="ppaction://media"/>
            <a:extLst>
              <a:ext uri="{FF2B5EF4-FFF2-40B4-BE49-F238E27FC236}">
                <a16:creationId xmlns:a16="http://schemas.microsoft.com/office/drawing/2014/main" id="{AB2B2098-1FA3-3028-E65D-8E4EEC22FF7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8516600" y="9799637"/>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212"/>
    </mc:Choice>
    <mc:Fallback xmlns="">
      <p:transition spd="slow" advTm="46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43"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2" y="858731"/>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355" y="2639979"/>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080" y="5896970"/>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1887200" y="1028384"/>
            <a:ext cx="4839973" cy="1231106"/>
          </a:xfrm>
          <a:prstGeom prst="rect">
            <a:avLst/>
          </a:prstGeom>
        </p:spPr>
        <p:txBody>
          <a:bodyPr wrap="square" lIns="0" tIns="0" rIns="0" bIns="0" rtlCol="0" anchor="t">
            <a:spAutoFit/>
          </a:bodyPr>
          <a:lstStyle/>
          <a:p>
            <a:pPr algn="r">
              <a:lnSpc>
                <a:spcPts val="9600"/>
              </a:lnSpc>
            </a:pPr>
            <a:r>
              <a:rPr lang="en-US" sz="8000" spc="-80" dirty="0">
                <a:solidFill>
                  <a:srgbClr val="FFFFFF"/>
                </a:solidFill>
                <a:latin typeface="Comic Sans MS" panose="030F0702030302020204" pitchFamily="66" charset="0"/>
              </a:rPr>
              <a:t>Process</a:t>
            </a:r>
          </a:p>
        </p:txBody>
      </p:sp>
      <p:sp>
        <p:nvSpPr>
          <p:cNvPr id="34" name="TextBox 34"/>
          <p:cNvSpPr txBox="1"/>
          <p:nvPr/>
        </p:nvSpPr>
        <p:spPr>
          <a:xfrm>
            <a:off x="2665554" y="1373078"/>
            <a:ext cx="9450246"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omic Sans MS" panose="030F0702030302020204" pitchFamily="66" charset="0"/>
              </a:rPr>
              <a:t>1     </a:t>
            </a:r>
            <a:r>
              <a:rPr lang="en-US" sz="7200" spc="-640" dirty="0">
                <a:solidFill>
                  <a:srgbClr val="FFFFFF"/>
                </a:solidFill>
                <a:latin typeface="Comic Sans MS" panose="030F0702030302020204" pitchFamily="66" charset="0"/>
                <a:cs typeface="Clear Sans Regular Bold" panose="020B0604020202020204" charset="0"/>
              </a:rPr>
              <a:t>Data Understanding</a:t>
            </a:r>
            <a:endParaRPr lang="en-US" sz="7290" spc="-640" dirty="0">
              <a:solidFill>
                <a:srgbClr val="FFFFFF"/>
              </a:solidFill>
              <a:latin typeface="Comic Sans MS" panose="030F0702030302020204" pitchFamily="66" charset="0"/>
              <a:cs typeface="Clear Sans Regular Bold" panose="020B0604020202020204" charset="0"/>
            </a:endParaRPr>
          </a:p>
        </p:txBody>
      </p:sp>
      <p:sp>
        <p:nvSpPr>
          <p:cNvPr id="35" name="TextBox 35"/>
          <p:cNvSpPr txBox="1"/>
          <p:nvPr/>
        </p:nvSpPr>
        <p:spPr>
          <a:xfrm>
            <a:off x="4534646" y="2984043"/>
            <a:ext cx="7581154"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omic Sans MS" panose="030F0702030302020204" pitchFamily="66" charset="0"/>
              </a:rPr>
              <a:t>2     Data Cleaning</a:t>
            </a:r>
          </a:p>
        </p:txBody>
      </p:sp>
      <p:sp>
        <p:nvSpPr>
          <p:cNvPr id="36" name="TextBox 36"/>
          <p:cNvSpPr txBox="1"/>
          <p:nvPr/>
        </p:nvSpPr>
        <p:spPr>
          <a:xfrm>
            <a:off x="10087005" y="7951634"/>
            <a:ext cx="7874977" cy="924036"/>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omic Sans MS" panose="030F0702030302020204" pitchFamily="66" charset="0"/>
              </a:rPr>
              <a:t>5    Uncover Insights</a:t>
            </a:r>
          </a:p>
        </p:txBody>
      </p:sp>
      <p:sp>
        <p:nvSpPr>
          <p:cNvPr id="37" name="TextBox 37"/>
          <p:cNvSpPr txBox="1"/>
          <p:nvPr/>
        </p:nvSpPr>
        <p:spPr>
          <a:xfrm>
            <a:off x="8183689" y="6265449"/>
            <a:ext cx="6515931"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omic Sans MS" panose="030F0702030302020204" pitchFamily="66" charset="0"/>
              </a:rPr>
              <a:t>4     Data Analysis</a:t>
            </a:r>
          </a:p>
        </p:txBody>
      </p:sp>
      <p:sp>
        <p:nvSpPr>
          <p:cNvPr id="38" name="TextBox 38"/>
          <p:cNvSpPr txBox="1"/>
          <p:nvPr/>
        </p:nvSpPr>
        <p:spPr>
          <a:xfrm>
            <a:off x="6396750" y="4605252"/>
            <a:ext cx="6938250"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omic Sans MS" panose="030F0702030302020204" pitchFamily="66" charset="0"/>
              </a:rPr>
              <a:t>3     Data  Modelling</a:t>
            </a:r>
          </a:p>
        </p:txBody>
      </p:sp>
      <p:pic>
        <p:nvPicPr>
          <p:cNvPr id="39" name="Recorded Sound">
            <a:hlinkClick r:id="" action="ppaction://media"/>
            <a:extLst>
              <a:ext uri="{FF2B5EF4-FFF2-40B4-BE49-F238E27FC236}">
                <a16:creationId xmlns:a16="http://schemas.microsoft.com/office/drawing/2014/main" id="{0A457737-98B2-BC6E-5012-0B2167EF35B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8516600" y="9393484"/>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401"/>
    </mc:Choice>
    <mc:Fallback xmlns="">
      <p:transition spd="slow" advTm="64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625"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2831A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chemeClr val="bg1"/>
                </a:solidFill>
                <a:latin typeface="Comic Sans MS" panose="030F0702030302020204" pitchFamily="66"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4" name="Rectangle 13"/>
          <p:cNvSpPr/>
          <p:nvPr/>
        </p:nvSpPr>
        <p:spPr>
          <a:xfrm>
            <a:off x="2282779" y="2092021"/>
            <a:ext cx="2660978" cy="355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0" dirty="0">
                <a:latin typeface="Comic Sans MS" panose="030F0702030302020204" pitchFamily="66" charset="0"/>
              </a:rPr>
              <a:t>16</a:t>
            </a:r>
            <a:endParaRPr lang="en-IN" dirty="0">
              <a:latin typeface="Comic Sans MS" panose="030F0702030302020204" pitchFamily="66" charset="0"/>
            </a:endParaRPr>
          </a:p>
          <a:p>
            <a:pPr algn="ctr"/>
            <a:endParaRPr lang="en-IN" dirty="0">
              <a:latin typeface="Comic Sans MS" panose="030F0702030302020204" pitchFamily="66" charset="0"/>
            </a:endParaRPr>
          </a:p>
          <a:p>
            <a:pPr algn="ctr"/>
            <a:r>
              <a:rPr lang="en-IN" sz="2800" dirty="0">
                <a:latin typeface="Comic Sans MS" panose="030F0702030302020204" pitchFamily="66" charset="0"/>
              </a:rPr>
              <a:t>UNIQUE </a:t>
            </a:r>
          </a:p>
          <a:p>
            <a:pPr algn="ctr"/>
            <a:r>
              <a:rPr lang="en-IN" sz="2800" dirty="0">
                <a:latin typeface="Comic Sans MS" panose="030F0702030302020204" pitchFamily="66" charset="0"/>
              </a:rPr>
              <a:t>CATEGORIES</a:t>
            </a:r>
          </a:p>
        </p:txBody>
      </p:sp>
      <p:sp>
        <p:nvSpPr>
          <p:cNvPr id="15" name="Rectangle 14"/>
          <p:cNvSpPr/>
          <p:nvPr/>
        </p:nvSpPr>
        <p:spPr>
          <a:xfrm>
            <a:off x="7272183" y="2092021"/>
            <a:ext cx="2660978" cy="355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0" dirty="0">
                <a:latin typeface="Comic Sans MS" panose="030F0702030302020204" pitchFamily="66" charset="0"/>
              </a:rPr>
              <a:t>1897</a:t>
            </a:r>
          </a:p>
          <a:p>
            <a:pPr algn="ctr"/>
            <a:endParaRPr lang="en-IN" sz="2800" dirty="0">
              <a:latin typeface="Comic Sans MS" panose="030F0702030302020204" pitchFamily="66" charset="0"/>
            </a:endParaRPr>
          </a:p>
          <a:p>
            <a:pPr algn="ctr"/>
            <a:r>
              <a:rPr lang="en-IN" sz="2800" dirty="0">
                <a:latin typeface="Comic Sans MS" panose="030F0702030302020204" pitchFamily="66" charset="0"/>
              </a:rPr>
              <a:t>REACTIONS TO “ANIMAL” POSTS</a:t>
            </a:r>
          </a:p>
        </p:txBody>
      </p:sp>
      <p:sp>
        <p:nvSpPr>
          <p:cNvPr id="16" name="Rectangle 15"/>
          <p:cNvSpPr/>
          <p:nvPr/>
        </p:nvSpPr>
        <p:spPr>
          <a:xfrm>
            <a:off x="11540516" y="2092021"/>
            <a:ext cx="4766284" cy="355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200" dirty="0">
                <a:latin typeface="Comic Sans MS" panose="030F0702030302020204" pitchFamily="66" charset="0"/>
              </a:rPr>
              <a:t>JANUARY</a:t>
            </a:r>
          </a:p>
          <a:p>
            <a:pPr algn="ctr"/>
            <a:endParaRPr lang="en-IN" dirty="0">
              <a:latin typeface="Comic Sans MS" panose="030F0702030302020204" pitchFamily="66" charset="0"/>
            </a:endParaRPr>
          </a:p>
          <a:p>
            <a:pPr algn="ctr"/>
            <a:endParaRPr lang="en-IN" sz="2800" dirty="0">
              <a:latin typeface="Comic Sans MS" panose="030F0702030302020204" pitchFamily="66" charset="0"/>
            </a:endParaRPr>
          </a:p>
          <a:p>
            <a:pPr algn="ctr"/>
            <a:r>
              <a:rPr lang="en-IN" sz="2800" dirty="0">
                <a:latin typeface="Comic Sans MS" panose="030F0702030302020204" pitchFamily="66" charset="0"/>
              </a:rPr>
              <a:t>MONTH WITH MOST POSTS</a:t>
            </a:r>
          </a:p>
        </p:txBody>
      </p:sp>
      <p:pic>
        <p:nvPicPr>
          <p:cNvPr id="17" name="Recorded Sound">
            <a:hlinkClick r:id="" action="ppaction://media"/>
            <a:extLst>
              <a:ext uri="{FF2B5EF4-FFF2-40B4-BE49-F238E27FC236}">
                <a16:creationId xmlns:a16="http://schemas.microsoft.com/office/drawing/2014/main" id="{5F63C19D-78FE-FBE7-C43B-3ABF78CA18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8592800" y="9769492"/>
            <a:ext cx="422770"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527"/>
    </mc:Choice>
    <mc:Fallback xmlns="">
      <p:transition spd="slow" advTm="54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9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831A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a:xfrm>
            <a:off x="517112" y="9494066"/>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736568"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7" name="Rectangle 26"/>
          <p:cNvSpPr/>
          <p:nvPr/>
        </p:nvSpPr>
        <p:spPr>
          <a:xfrm>
            <a:off x="3429000" y="2095500"/>
            <a:ext cx="13086246" cy="667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1398" y="2933700"/>
            <a:ext cx="11215704" cy="5117804"/>
          </a:xfrm>
          <a:prstGeom prst="rect">
            <a:avLst/>
          </a:prstGeom>
        </p:spPr>
      </p:pic>
      <p:pic>
        <p:nvPicPr>
          <p:cNvPr id="28" name="Recorded Sound">
            <a:hlinkClick r:id="" action="ppaction://media"/>
            <a:extLst>
              <a:ext uri="{FF2B5EF4-FFF2-40B4-BE49-F238E27FC236}">
                <a16:creationId xmlns:a16="http://schemas.microsoft.com/office/drawing/2014/main" id="{7CA09DF9-C653-260A-D630-A2A8AA14098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9311659" y="9790366"/>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410"/>
    </mc:Choice>
    <mc:Fallback xmlns="">
      <p:transition spd="slow" advTm="50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43"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2831A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4601" y="2123025"/>
            <a:ext cx="6901878" cy="6201548"/>
          </a:xfrm>
          <a:prstGeom prst="rect">
            <a:avLst/>
          </a:prstGeom>
        </p:spPr>
      </p:pic>
      <p:pic>
        <p:nvPicPr>
          <p:cNvPr id="28" name="Recorded Sound">
            <a:hlinkClick r:id="" action="ppaction://media"/>
            <a:extLst>
              <a:ext uri="{FF2B5EF4-FFF2-40B4-BE49-F238E27FC236}">
                <a16:creationId xmlns:a16="http://schemas.microsoft.com/office/drawing/2014/main" id="{6636643A-7AE6-9C0A-B55C-AEAA4222737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9090337" y="9790366"/>
            <a:ext cx="487363" cy="487363"/>
          </a:xfrm>
          <a:prstGeom prst="rect">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xmlns:p14="http://schemas.microsoft.com/office/powerpoint/2010/main">
    <mc:Choice Requires="p14">
      <p:transition spd="slow" p14:dur="2000" advTm="46561"/>
    </mc:Choice>
    <mc:Fallback xmlns="">
      <p:transition spd="slow" advTm="46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33"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TotalTime>
  <Words>1648</Words>
  <Application>Microsoft Office PowerPoint</Application>
  <PresentationFormat>Custom</PresentationFormat>
  <Paragraphs>153</Paragraphs>
  <Slides>11</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Comic Sans MS</vt:lpstr>
      <vt:lpstr>Cambria</vt:lpstr>
      <vt:lpstr>Arial</vt:lpstr>
      <vt:lpstr>Calibri</vt:lpstr>
      <vt:lpstr>Franklin Gothic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PRAKASH</cp:lastModifiedBy>
  <cp:revision>23</cp:revision>
  <dcterms:created xsi:type="dcterms:W3CDTF">2006-08-16T00:00:00Z</dcterms:created>
  <dcterms:modified xsi:type="dcterms:W3CDTF">2023-07-03T06:52:20Z</dcterms:modified>
  <dc:identifier>DAEhDyfaYKE</dc:identifier>
</cp:coreProperties>
</file>